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433D3D-AB28-4C63-8FCA-E916E76C86EB}" v="22" dt="2022-11-10T20:11:02.815"/>
    <p1510:client id="{9860AAC4-F0D7-4BE9-13E2-93230CA1BA99}" v="36" dt="2022-11-08T15:32:00.750"/>
    <p1510:client id="{DFDB41BC-48ED-47F9-98B8-F2D6926D7A44}" v="160" dt="2022-11-01T17:48:44.670"/>
    <p1510:client id="{ECBC1912-E208-BAA2-91AD-9DFD07CCD537}" v="72" dt="2022-11-10T21:59:06.590"/>
    <p1510:client id="{F61AF14F-0C1F-D9DE-DC5C-A0DADCB37979}" v="75" dt="2022-11-05T17:49:05.5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igma.com/proto/TsQlBs5u1PSv0skahJmJQ2/Team-Project?node-id=1%3A1003&amp;scaling=min-zoom&amp;page-id=1%3A2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familyvacationist.com/best-hotel-booking-sites-families/" TargetMode="External"/><Relationship Id="rId2" Type="http://schemas.openxmlformats.org/officeDocument/2006/relationships/hyperlink" Target="https://aws.amazon.com/rds/sqlserver/pricin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drawmax.com/article/hotel-floor-plan.html" TargetMode="External"/><Relationship Id="rId5" Type="http://schemas.openxmlformats.org/officeDocument/2006/relationships/hyperlink" Target="https://www.quora.com/How-many-lines-of-code-are-needed-for-most-websites-apps-and-software-programs" TargetMode="External"/><Relationship Id="rId4" Type="http://schemas.openxmlformats.org/officeDocument/2006/relationships/hyperlink" Target="https://www.researchgate.net/profile/Bilal-Khan-43/publication/344235082_Software_Cost_Estimation_Algorithmic_and_Non-Algorithmic_Approaches/links/5f7421aea6fdcc0086485d78/Software-Cost-Estimation-Algorithmic-and-Non-Algorithmic-Approaches.pdf?origin=publication_detai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B451BC-873F-9FC6-07B9-904759F53F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  <a:cs typeface="Calibri Light"/>
              </a:rPr>
              <a:t>Suite Software</a:t>
            </a:r>
            <a:br>
              <a:rPr lang="en-US" sz="5200">
                <a:solidFill>
                  <a:srgbClr val="FFFFFF"/>
                </a:solidFill>
                <a:cs typeface="Calibri Light"/>
              </a:rPr>
            </a:br>
            <a:r>
              <a:rPr lang="en-US" sz="5200">
                <a:solidFill>
                  <a:srgbClr val="FFFFFF"/>
                </a:solidFill>
                <a:cs typeface="Calibri Light"/>
              </a:rPr>
              <a:t>A Hotel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"/>
              </a:rPr>
              <a:t>By: 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Arjun Balaji, Aseal Mohmand, Cristian Cruz, Joel Tharakan, Ryan Nelson, Titus Ayeni, Trankley Mahler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C7F4B-72D1-3C73-0393-2A8B67798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DEMO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43D89-3A1C-7F4A-675F-EF75EF517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  <a:hlinkClick r:id="rId2"/>
              </a:rPr>
              <a:t>Suite Life of Code Figma Link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0747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E62A0-3647-2DF9-8EFF-34B37FC84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Works Cited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0B275-AECA-8EF8-BAC8-D93368BFCF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D. </a:t>
            </a:r>
            <a:r>
              <a:rPr lang="en-US" dirty="0" err="1">
                <a:ea typeface="+mn-lt"/>
                <a:cs typeface="+mn-lt"/>
              </a:rPr>
              <a:t>Kopitz</a:t>
            </a:r>
            <a:r>
              <a:rPr lang="en-US" dirty="0">
                <a:ea typeface="+mn-lt"/>
                <a:cs typeface="+mn-lt"/>
              </a:rPr>
              <a:t> and B. Marks, “RDS: The Radio Data System,” </a:t>
            </a:r>
            <a:r>
              <a:rPr lang="en-US" i="1" dirty="0">
                <a:ea typeface="+mn-lt"/>
                <a:cs typeface="+mn-lt"/>
              </a:rPr>
              <a:t>Amazon</a:t>
            </a:r>
            <a:r>
              <a:rPr lang="en-US" dirty="0">
                <a:ea typeface="+mn-lt"/>
                <a:cs typeface="+mn-lt"/>
              </a:rPr>
              <a:t>, 1999. [Online]. Available: </a:t>
            </a:r>
            <a:r>
              <a:rPr lang="en-US" dirty="0">
                <a:ea typeface="+mn-lt"/>
                <a:cs typeface="+mn-lt"/>
                <a:hlinkClick r:id="rId2"/>
              </a:rPr>
              <a:t>https://aws.amazon.com/rds/sqlserver/pricing/</a:t>
            </a:r>
            <a:r>
              <a:rPr lang="en-US" dirty="0">
                <a:ea typeface="+mn-lt"/>
                <a:cs typeface="+mn-lt"/>
              </a:rPr>
              <a:t>. [Accessed: 10-Nov-2022].</a:t>
            </a:r>
          </a:p>
          <a:p>
            <a:r>
              <a:rPr lang="en-US" dirty="0">
                <a:ea typeface="+mn-lt"/>
                <a:cs typeface="+mn-lt"/>
              </a:rPr>
              <a:t>C. Sarkis, “10 best hotel booking sites for cheap prices (2022),” </a:t>
            </a:r>
            <a:r>
              <a:rPr lang="en-US" i="1" dirty="0" err="1">
                <a:ea typeface="+mn-lt"/>
                <a:cs typeface="+mn-lt"/>
              </a:rPr>
              <a:t>FamilyVacationist</a:t>
            </a:r>
            <a:r>
              <a:rPr lang="en-US" dirty="0">
                <a:ea typeface="+mn-lt"/>
                <a:cs typeface="+mn-lt"/>
              </a:rPr>
              <a:t>, 20-Oct-2022. [Online]. Available: </a:t>
            </a:r>
            <a:r>
              <a:rPr lang="en-US" dirty="0">
                <a:ea typeface="+mn-lt"/>
                <a:cs typeface="+mn-lt"/>
                <a:hlinkClick r:id="rId3"/>
              </a:rPr>
              <a:t>https://familyvacationist.com/best-hotel-booking-sites-families/</a:t>
            </a:r>
            <a:r>
              <a:rPr lang="en-US" dirty="0">
                <a:ea typeface="+mn-lt"/>
                <a:cs typeface="+mn-lt"/>
              </a:rPr>
              <a:t>. [Accessed: 10-Nov-2022].</a:t>
            </a:r>
          </a:p>
          <a:p>
            <a:r>
              <a:rPr lang="en-US" dirty="0">
                <a:ea typeface="+mn-lt"/>
                <a:cs typeface="+mn-lt"/>
              </a:rPr>
              <a:t>B. Khan, M. Arshad, W. Khan, and N. J. Shinwari, “Software cost estimation: Algorithmic and non-algorithmic approaches ...,” Sep-2020. [Online]. Available: </a:t>
            </a:r>
            <a:r>
              <a:rPr lang="en-US" dirty="0">
                <a:ea typeface="+mn-lt"/>
                <a:cs typeface="+mn-lt"/>
                <a:hlinkClick r:id="rId4"/>
              </a:rPr>
              <a:t>https://www.researchgate.net/profile/Bilal-Khan-43/publication/344235082_Software_Cost_Estimation_Algorithmic_and_Non-Algorithmic_Approaches/links/5f7421aea6fdcc0086485d78/Software-Cost-Estimation-Algorithmic-and-Non-Algorithmic-Approaches.pdf?origin=publication_detail</a:t>
            </a:r>
            <a:r>
              <a:rPr lang="en-US" dirty="0">
                <a:ea typeface="+mn-lt"/>
                <a:cs typeface="+mn-lt"/>
              </a:rPr>
              <a:t>. [Accessed: 10-Nov-2022].</a:t>
            </a:r>
          </a:p>
          <a:p>
            <a:r>
              <a:rPr lang="en-US" dirty="0">
                <a:ea typeface="+mn-lt"/>
                <a:cs typeface="+mn-lt"/>
              </a:rPr>
              <a:t>“How many lines of code are needed for most websites, apps and ... - </a:t>
            </a:r>
            <a:r>
              <a:rPr lang="en-US" dirty="0" err="1">
                <a:ea typeface="+mn-lt"/>
                <a:cs typeface="+mn-lt"/>
              </a:rPr>
              <a:t>quora</a:t>
            </a:r>
            <a:r>
              <a:rPr lang="en-US" dirty="0">
                <a:ea typeface="+mn-lt"/>
                <a:cs typeface="+mn-lt"/>
              </a:rPr>
              <a:t>.” [Online]. Available: </a:t>
            </a:r>
            <a:r>
              <a:rPr lang="en-US" dirty="0">
                <a:ea typeface="+mn-lt"/>
                <a:cs typeface="+mn-lt"/>
                <a:hlinkClick r:id="rId5"/>
              </a:rPr>
              <a:t>https://www.quora.com/How-many-lines-of-code-are-needed-for-most-websites-apps-and-software-programs</a:t>
            </a:r>
            <a:r>
              <a:rPr lang="en-US" dirty="0">
                <a:ea typeface="+mn-lt"/>
                <a:cs typeface="+mn-lt"/>
              </a:rPr>
              <a:t>. [Accessed: 10-Nov-2022].</a:t>
            </a:r>
          </a:p>
          <a:p>
            <a:r>
              <a:rPr lang="en-US" dirty="0">
                <a:ea typeface="+mn-lt"/>
                <a:cs typeface="+mn-lt"/>
              </a:rPr>
              <a:t>“Free Editable Hotel Floor Plans”, </a:t>
            </a:r>
            <a:r>
              <a:rPr lang="en-US" dirty="0" err="1">
                <a:ea typeface="+mn-lt"/>
                <a:cs typeface="+mn-lt"/>
              </a:rPr>
              <a:t>Wondershare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Edraw</a:t>
            </a:r>
            <a:r>
              <a:rPr lang="en-US" dirty="0">
                <a:ea typeface="+mn-lt"/>
                <a:cs typeface="+mn-lt"/>
              </a:rPr>
              <a:t> Max.” [Online]. Available: </a:t>
            </a:r>
            <a:r>
              <a:rPr lang="en-US" dirty="0">
                <a:ea typeface="+mn-lt"/>
                <a:cs typeface="+mn-lt"/>
                <a:hlinkClick r:id="rId6"/>
              </a:rPr>
              <a:t>https://www.edrawmax.com/article/hotel-floor-plan.html</a:t>
            </a:r>
            <a:r>
              <a:rPr lang="en-US" dirty="0">
                <a:ea typeface="+mn-lt"/>
                <a:cs typeface="+mn-lt"/>
              </a:rPr>
              <a:t> . [Accessed: 10-Nov-2022].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88951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w angle view of building corner against the clear blue sky">
            <a:extLst>
              <a:ext uri="{FF2B5EF4-FFF2-40B4-BE49-F238E27FC236}">
                <a16:creationId xmlns:a16="http://schemas.microsoft.com/office/drawing/2014/main" id="{856D2329-2013-9D66-3C84-175D717D84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700" b="4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86A31A-76C0-3619-544C-9CADFAA75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Objective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E64BB-9697-B9D9-98E3-F37D20DA0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cs typeface="Calibri"/>
              </a:rPr>
              <a:t>To create a hotel management system that consolidates different systems into one all-encompassing program</a:t>
            </a: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13467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9B5396-2877-75F8-9636-9BDB7B090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Timeline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C22C5DB-57EB-F5F1-1D84-45334846EF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6375" y="1428382"/>
            <a:ext cx="9379249" cy="542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787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5">
            <a:extLst>
              <a:ext uri="{FF2B5EF4-FFF2-40B4-BE49-F238E27FC236}">
                <a16:creationId xmlns:a16="http://schemas.microsoft.com/office/drawing/2014/main" id="{89A320C9-9735-4D13-8279-C1C674841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2544CF4-9B52-4A7B-A4B3-88C72729B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7126"/>
            <a:ext cx="11167447" cy="2018806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75862C5-5C00-4421-BC7B-9B7B86DBC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FAEABD-2D2D-C543-4393-EC2D00C17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kern="1200">
                <a:latin typeface="+mj-lt"/>
                <a:ea typeface="+mj-ea"/>
                <a:cs typeface="+mj-cs"/>
              </a:rPr>
              <a:t>Cost Estimation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9440EF-9BE9-4AE9-8C28-00B02296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23" name="Content Placeholder 4">
            <a:extLst>
              <a:ext uri="{FF2B5EF4-FFF2-40B4-BE49-F238E27FC236}">
                <a16:creationId xmlns:a16="http://schemas.microsoft.com/office/drawing/2014/main" id="{51194364-3602-1ABD-CE0F-51FD9ECC60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6973833"/>
              </p:ext>
            </p:extLst>
          </p:nvPr>
        </p:nvGraphicFramePr>
        <p:xfrm>
          <a:off x="1187360" y="2269730"/>
          <a:ext cx="10024544" cy="3993912"/>
        </p:xfrm>
        <a:graphic>
          <a:graphicData uri="http://schemas.openxmlformats.org/drawingml/2006/table">
            <a:tbl>
              <a:tblPr firstRow="1" firstCol="1" bandRow="1">
                <a:tableStyleId>{D113A9D2-9D6B-4929-AA2D-F23B5EE8CBE7}</a:tableStyleId>
              </a:tblPr>
              <a:tblGrid>
                <a:gridCol w="7209336">
                  <a:extLst>
                    <a:ext uri="{9D8B030D-6E8A-4147-A177-3AD203B41FA5}">
                      <a16:colId xmlns:a16="http://schemas.microsoft.com/office/drawing/2014/main" val="3546630861"/>
                    </a:ext>
                  </a:extLst>
                </a:gridCol>
                <a:gridCol w="2815208">
                  <a:extLst>
                    <a:ext uri="{9D8B030D-6E8A-4147-A177-3AD203B41FA5}">
                      <a16:colId xmlns:a16="http://schemas.microsoft.com/office/drawing/2014/main" val="1947869028"/>
                    </a:ext>
                  </a:extLst>
                </a:gridCol>
              </a:tblGrid>
              <a:tr h="1006527">
                <a:tc>
                  <a:txBody>
                    <a:bodyPr/>
                    <a:lstStyle/>
                    <a:p>
                      <a:pPr fontAlgn="t"/>
                      <a:endParaRPr lang="en-US" sz="3200">
                        <a:effectLst/>
                      </a:endParaRPr>
                    </a:p>
                    <a:p>
                      <a:pPr algn="l" rtl="0" fontAlgn="base"/>
                      <a:r>
                        <a:rPr lang="en-US" sz="2100">
                          <a:effectLst/>
                        </a:rPr>
                        <a:t>Hardware Price per year </a:t>
                      </a:r>
                      <a:endParaRPr lang="en-US" sz="3200">
                        <a:effectLst/>
                      </a:endParaRPr>
                    </a:p>
                  </a:txBody>
                  <a:tcPr marL="163014" marR="163014" marT="81507" marB="81507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3200">
                        <a:effectLst/>
                      </a:endParaRPr>
                    </a:p>
                    <a:p>
                      <a:pPr algn="l" rtl="0" fontAlgn="base"/>
                      <a:r>
                        <a:rPr lang="en-US" sz="2000" u="none" strike="noStrike">
                          <a:effectLst/>
                        </a:rPr>
                        <a:t>$1,380.00</a:t>
                      </a: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3200">
                        <a:effectLst/>
                      </a:endParaRPr>
                    </a:p>
                  </a:txBody>
                  <a:tcPr marL="163014" marR="163014" marT="81507" marB="81507"/>
                </a:tc>
                <a:extLst>
                  <a:ext uri="{0D108BD9-81ED-4DB2-BD59-A6C34878D82A}">
                    <a16:rowId xmlns:a16="http://schemas.microsoft.com/office/drawing/2014/main" val="2215216817"/>
                  </a:ext>
                </a:extLst>
              </a:tr>
              <a:tr h="990429">
                <a:tc>
                  <a:txBody>
                    <a:bodyPr/>
                    <a:lstStyle/>
                    <a:p>
                      <a:pPr fontAlgn="t"/>
                      <a:endParaRPr lang="en-US" sz="3200">
                        <a:effectLst/>
                      </a:endParaRPr>
                    </a:p>
                    <a:p>
                      <a:pPr algn="l" rtl="0" fontAlgn="base"/>
                      <a:r>
                        <a:rPr lang="en-US" sz="2000" u="none" strike="noStrike">
                          <a:effectLst/>
                        </a:rPr>
                        <a:t>Estimated Development Cost</a:t>
                      </a: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3200">
                        <a:effectLst/>
                      </a:endParaRPr>
                    </a:p>
                  </a:txBody>
                  <a:tcPr marL="163014" marR="163014" marT="81507" marB="81507"/>
                </a:tc>
                <a:tc>
                  <a:txBody>
                    <a:bodyPr/>
                    <a:lstStyle/>
                    <a:p>
                      <a:pPr fontAlgn="t"/>
                      <a:endParaRPr lang="en-US" sz="3200">
                        <a:effectLst/>
                      </a:endParaRPr>
                    </a:p>
                    <a:p>
                      <a:pPr algn="l" rtl="0" fontAlgn="base"/>
                      <a:r>
                        <a:rPr lang="en-US" sz="2000" u="none" strike="noStrike">
                          <a:effectLst/>
                        </a:rPr>
                        <a:t>$18,218.67 </a:t>
                      </a: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3200">
                        <a:effectLst/>
                      </a:endParaRPr>
                    </a:p>
                  </a:txBody>
                  <a:tcPr marL="163014" marR="163014" marT="81507" marB="81507"/>
                </a:tc>
                <a:extLst>
                  <a:ext uri="{0D108BD9-81ED-4DB2-BD59-A6C34878D82A}">
                    <a16:rowId xmlns:a16="http://schemas.microsoft.com/office/drawing/2014/main" val="2142053700"/>
                  </a:ext>
                </a:extLst>
              </a:tr>
              <a:tr h="990429">
                <a:tc>
                  <a:txBody>
                    <a:bodyPr/>
                    <a:lstStyle/>
                    <a:p>
                      <a:pPr fontAlgn="t"/>
                      <a:endParaRPr lang="en-US" sz="3200">
                        <a:effectLst/>
                      </a:endParaRPr>
                    </a:p>
                    <a:p>
                      <a:pPr algn="l" rtl="0" fontAlgn="base"/>
                      <a:r>
                        <a:rPr lang="en-US" sz="2000" u="none" strike="noStrike">
                          <a:effectLst/>
                        </a:rPr>
                        <a:t>Estimated Maintenance Cost Per Year</a:t>
                      </a: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3200">
                        <a:effectLst/>
                      </a:endParaRPr>
                    </a:p>
                  </a:txBody>
                  <a:tcPr marL="163014" marR="163014" marT="81507" marB="81507"/>
                </a:tc>
                <a:tc>
                  <a:txBody>
                    <a:bodyPr/>
                    <a:lstStyle/>
                    <a:p>
                      <a:pPr fontAlgn="t"/>
                      <a:endParaRPr lang="en-US" sz="3200">
                        <a:effectLst/>
                      </a:endParaRPr>
                    </a:p>
                    <a:p>
                      <a:pPr algn="l" rtl="0" fontAlgn="base"/>
                      <a:r>
                        <a:rPr lang="en-US" sz="2000" u="none" strike="noStrike">
                          <a:effectLst/>
                        </a:rPr>
                        <a:t>$60,000.00</a:t>
                      </a: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3200">
                        <a:effectLst/>
                      </a:endParaRPr>
                    </a:p>
                  </a:txBody>
                  <a:tcPr marL="163014" marR="163014" marT="81507" marB="81507"/>
                </a:tc>
                <a:extLst>
                  <a:ext uri="{0D108BD9-81ED-4DB2-BD59-A6C34878D82A}">
                    <a16:rowId xmlns:a16="http://schemas.microsoft.com/office/drawing/2014/main" val="1287956700"/>
                  </a:ext>
                </a:extLst>
              </a:tr>
              <a:tr h="1006527">
                <a:tc>
                  <a:txBody>
                    <a:bodyPr/>
                    <a:lstStyle/>
                    <a:p>
                      <a:pPr fontAlgn="t"/>
                      <a:endParaRPr lang="en-US" sz="3200">
                        <a:effectLst/>
                      </a:endParaRPr>
                    </a:p>
                    <a:p>
                      <a:pPr algn="l" rtl="0" fontAlgn="base"/>
                      <a:r>
                        <a:rPr lang="en-US" sz="2100">
                          <a:effectLst/>
                        </a:rPr>
                        <a:t>Total </a:t>
                      </a:r>
                      <a:endParaRPr lang="en-US" sz="3200">
                        <a:effectLst/>
                      </a:endParaRPr>
                    </a:p>
                  </a:txBody>
                  <a:tcPr marL="163014" marR="163014" marT="81507" marB="81507"/>
                </a:tc>
                <a:tc>
                  <a:txBody>
                    <a:bodyPr/>
                    <a:lstStyle/>
                    <a:p>
                      <a:pPr fontAlgn="t"/>
                      <a:endParaRPr lang="en-US" sz="3200">
                        <a:effectLst/>
                      </a:endParaRPr>
                    </a:p>
                    <a:p>
                      <a:pPr algn="l" rtl="0" fontAlgn="base"/>
                      <a:r>
                        <a:rPr lang="en-US" sz="2100">
                          <a:effectLst/>
                        </a:rPr>
                        <a:t>$79,598.67 </a:t>
                      </a:r>
                      <a:endParaRPr lang="en-US" sz="3200">
                        <a:effectLst/>
                      </a:endParaRPr>
                    </a:p>
                  </a:txBody>
                  <a:tcPr marL="163014" marR="163014" marT="81507" marB="81507"/>
                </a:tc>
                <a:extLst>
                  <a:ext uri="{0D108BD9-81ED-4DB2-BD59-A6C34878D82A}">
                    <a16:rowId xmlns:a16="http://schemas.microsoft.com/office/drawing/2014/main" val="2077345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0935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CB18-20D4-F3F8-5673-098807FAF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Functional/Non-functional Requirement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1CCB2-0F05-A179-3CB3-80E955D3B0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>
                <a:cs typeface="Calibri"/>
              </a:rPr>
              <a:t>Functional</a:t>
            </a:r>
          </a:p>
          <a:p>
            <a:pPr lvl="1"/>
            <a:r>
              <a:rPr lang="en-US" dirty="0">
                <a:ea typeface="+mn-lt"/>
                <a:cs typeface="+mn-lt"/>
              </a:rPr>
              <a:t>A user shall gain secure access to the system’s user interface through the Log-in Portal.</a:t>
            </a:r>
          </a:p>
          <a:p>
            <a:pPr lvl="1"/>
            <a:r>
              <a:rPr lang="en-US" dirty="0">
                <a:ea typeface="+mn-lt"/>
                <a:cs typeface="+mn-lt"/>
              </a:rPr>
              <a:t>A user shall be able to search for available rooms and services for all hotels.</a:t>
            </a:r>
          </a:p>
          <a:p>
            <a:pPr lvl="1"/>
            <a:r>
              <a:rPr lang="en-US" dirty="0">
                <a:ea typeface="+mn-lt"/>
                <a:cs typeface="+mn-lt"/>
              </a:rPr>
              <a:t>The system shall automatically generate a text message containing the booked room’s keycode.</a:t>
            </a:r>
          </a:p>
          <a:p>
            <a:pPr lvl="1"/>
            <a:r>
              <a:rPr lang="en-US" dirty="0">
                <a:ea typeface="+mn-lt"/>
                <a:cs typeface="+mn-lt"/>
              </a:rPr>
              <a:t>The user shall be able to request a new keycode to their hotel room during the duration of their stay.</a:t>
            </a:r>
          </a:p>
          <a:p>
            <a:pPr lvl="1"/>
            <a:r>
              <a:rPr lang="en-US" dirty="0">
                <a:ea typeface="+mn-lt"/>
                <a:cs typeface="+mn-lt"/>
              </a:rPr>
              <a:t>The system shall automatically deliver the text message containing the booked room’s keycode to the requesting customer.</a:t>
            </a:r>
          </a:p>
          <a:p>
            <a:pPr lvl="1"/>
            <a:r>
              <a:rPr lang="en-US" dirty="0">
                <a:ea typeface="+mn-lt"/>
                <a:cs typeface="+mn-lt"/>
              </a:rPr>
              <a:t>The system shall automatically generate each day, for each formerly occupied room, a list of rooms to be marked unavailable for maintenance.</a:t>
            </a:r>
          </a:p>
          <a:p>
            <a:pPr lvl="1"/>
            <a:r>
              <a:rPr lang="en-US" dirty="0">
                <a:ea typeface="+mn-lt"/>
                <a:cs typeface="+mn-lt"/>
              </a:rPr>
              <a:t>The user shall be able to request room service and assistance at any time during staff hours.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BF1AB0-B186-7505-4839-30DC57AB82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>
                <a:cs typeface="Calibri"/>
              </a:rPr>
              <a:t>Non-Functional</a:t>
            </a:r>
          </a:p>
          <a:p>
            <a:pPr lvl="1"/>
            <a:r>
              <a:rPr lang="en-US" dirty="0">
                <a:ea typeface="+mn-lt"/>
                <a:cs typeface="+mn-lt"/>
              </a:rPr>
              <a:t>Users should be able to access the app on a mobile or desktop device.</a:t>
            </a:r>
          </a:p>
          <a:p>
            <a:pPr lvl="1"/>
            <a:r>
              <a:rPr lang="en-US" dirty="0">
                <a:ea typeface="+mn-lt"/>
                <a:cs typeface="+mn-lt"/>
              </a:rPr>
              <a:t>Users should be able to book a hotel room in 10 minutes or less.</a:t>
            </a:r>
          </a:p>
          <a:p>
            <a:pPr lvl="1"/>
            <a:r>
              <a:rPr lang="en-US" dirty="0">
                <a:ea typeface="+mn-lt"/>
                <a:cs typeface="+mn-lt"/>
              </a:rPr>
              <a:t>Auto-messages should be sent to email or SMS within one minute.</a:t>
            </a:r>
          </a:p>
          <a:p>
            <a:pPr lvl="1"/>
            <a:r>
              <a:rPr lang="en-US" dirty="0">
                <a:ea typeface="+mn-lt"/>
                <a:cs typeface="+mn-lt"/>
              </a:rPr>
              <a:t>Guests' messages should be able to be viewed and responded to by hotel staff within a minute of sending.</a:t>
            </a:r>
          </a:p>
          <a:p>
            <a:pPr lvl="1"/>
            <a:r>
              <a:rPr lang="en-US" dirty="0">
                <a:ea typeface="+mn-lt"/>
                <a:cs typeface="+mn-lt"/>
              </a:rPr>
              <a:t>Personal information, such as room number, key codes, and payment information, should be secure and only accessible by hotel staff with permission.</a:t>
            </a:r>
          </a:p>
          <a:p>
            <a:pPr lvl="1"/>
            <a:r>
              <a:rPr lang="en-US" dirty="0">
                <a:ea typeface="+mn-lt"/>
                <a:cs typeface="+mn-lt"/>
              </a:rPr>
              <a:t>Software must be compatible with hotel licensing institutions, as well as local and federal law.</a:t>
            </a:r>
          </a:p>
          <a:p>
            <a:pPr lvl="2"/>
            <a:endParaRPr lang="en-US" dirty="0">
              <a:ea typeface="+mn-lt"/>
              <a:cs typeface="+mn-lt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18342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3E49E-7849-5F45-AEE8-D0A0A1AC2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Use Case Diagram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A60AA2BC-EA2C-D8EF-30E2-E922739F58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" b="130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45971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10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EBB46F-733F-EF16-446A-376E8F0CF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Sequence Diagrams</a:t>
            </a:r>
          </a:p>
        </p:txBody>
      </p:sp>
      <p:sp>
        <p:nvSpPr>
          <p:cNvPr id="36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9376" y="1800088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DB2E5112-812C-1DAB-4333-E9CAAEA4B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08" y="2911833"/>
            <a:ext cx="3758184" cy="3015942"/>
          </a:xfrm>
          <a:prstGeom prst="rect">
            <a:avLst/>
          </a:prstGeom>
        </p:spPr>
      </p:pic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7068CE47-7196-0CC6-2282-F8B920084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908" y="2996392"/>
            <a:ext cx="3758184" cy="2846824"/>
          </a:xfrm>
          <a:prstGeom prst="rect">
            <a:avLst/>
          </a:prstGeom>
        </p:spPr>
      </p:pic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7F0F2BDC-D981-BBFE-0B45-79255035BC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41208" y="3048068"/>
            <a:ext cx="3758184" cy="27434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5003E0-778D-DDD8-BC21-0DCE5B1E43D1}"/>
              </a:ext>
            </a:extLst>
          </p:cNvPr>
          <p:cNvSpPr txBox="1"/>
          <p:nvPr/>
        </p:nvSpPr>
        <p:spPr>
          <a:xfrm>
            <a:off x="1133103" y="2422071"/>
            <a:ext cx="290698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cs typeface="Calibri"/>
              </a:rPr>
              <a:t>Booking/Availability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BBC4D0-C2AD-167A-B306-B5668C3A4BB5}"/>
              </a:ext>
            </a:extLst>
          </p:cNvPr>
          <p:cNvSpPr txBox="1"/>
          <p:nvPr/>
        </p:nvSpPr>
        <p:spPr>
          <a:xfrm>
            <a:off x="5032169" y="2422071"/>
            <a:ext cx="284512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Key-Code Generator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FF40CC-1774-3374-7ABB-063A499F2CA8}"/>
              </a:ext>
            </a:extLst>
          </p:cNvPr>
          <p:cNvSpPr txBox="1"/>
          <p:nvPr/>
        </p:nvSpPr>
        <p:spPr>
          <a:xfrm>
            <a:off x="9079676" y="2402279"/>
            <a:ext cx="235032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Login Sequence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080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DB2DD-5529-E77D-5515-1922D59E3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 Diagram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CAF12677-A05A-7A30-626C-89B6DFD587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4356" y="784118"/>
            <a:ext cx="6408836" cy="513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481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22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B86FFB-2BD5-FB0C-6229-41425F221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Architecture Design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6948874-CC83-CD83-315C-695D363C0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3809" y="953037"/>
            <a:ext cx="4036333" cy="17098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Repository model </a:t>
            </a:r>
          </a:p>
        </p:txBody>
      </p:sp>
      <p:grpSp>
        <p:nvGrpSpPr>
          <p:cNvPr id="43" name="Group 2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2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Rectangle 2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3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C563A4BD-495D-0454-7F3B-A4FC8D463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92" y="818463"/>
            <a:ext cx="5536001" cy="516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67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0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Suite Software A Hotel Management System</vt:lpstr>
      <vt:lpstr>Objective</vt:lpstr>
      <vt:lpstr>Project Timeline</vt:lpstr>
      <vt:lpstr>Cost Estimation</vt:lpstr>
      <vt:lpstr>Functional/Non-functional Requirement</vt:lpstr>
      <vt:lpstr>Use Case Diagram</vt:lpstr>
      <vt:lpstr>Sequence Diagrams</vt:lpstr>
      <vt:lpstr>Class Diagram</vt:lpstr>
      <vt:lpstr>Architecture Design</vt:lpstr>
      <vt:lpstr>DEMO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88</cp:revision>
  <dcterms:created xsi:type="dcterms:W3CDTF">2022-11-01T17:33:24Z</dcterms:created>
  <dcterms:modified xsi:type="dcterms:W3CDTF">2022-11-10T22:06:10Z</dcterms:modified>
</cp:coreProperties>
</file>

<file path=docProps/thumbnail.jpeg>
</file>